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713" r:id="rId3"/>
    <p:sldId id="730" r:id="rId4"/>
    <p:sldId id="765" r:id="rId5"/>
    <p:sldId id="751" r:id="rId6"/>
    <p:sldId id="756" r:id="rId7"/>
    <p:sldId id="754" r:id="rId8"/>
    <p:sldId id="760" r:id="rId9"/>
    <p:sldId id="745" r:id="rId10"/>
    <p:sldId id="715" r:id="rId11"/>
    <p:sldId id="766" r:id="rId12"/>
    <p:sldId id="767" r:id="rId13"/>
    <p:sldId id="768" r:id="rId14"/>
    <p:sldId id="770" r:id="rId15"/>
    <p:sldId id="774" r:id="rId16"/>
    <p:sldId id="7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1FF"/>
    <a:srgbClr val="0033CC"/>
    <a:srgbClr val="0066CC"/>
    <a:srgbClr val="FCD4BC"/>
    <a:srgbClr val="D86B28"/>
    <a:srgbClr val="FFE5E5"/>
    <a:srgbClr val="FFCCCC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7" autoAdjust="0"/>
    <p:restoredTop sz="87417" autoAdjust="0"/>
  </p:normalViewPr>
  <p:slideViewPr>
    <p:cSldViewPr>
      <p:cViewPr>
        <p:scale>
          <a:sx n="60" d="100"/>
          <a:sy n="60" d="100"/>
        </p:scale>
        <p:origin x="-2946" y="-924"/>
      </p:cViewPr>
      <p:guideLst>
        <p:guide orient="horz" pos="2160"/>
        <p:guide orient="horz" pos="720"/>
        <p:guide orient="horz" pos="1152"/>
        <p:guide pos="2880"/>
        <p:guide pos="288"/>
        <p:guide pos="432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040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A66E82-4B0D-422D-9622-9AE26FA2D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4D9C53-869B-451D-89F4-7C9CB79E4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BF7D6-3D25-4DAD-865B-7BEFA9E6F43A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B1D1A1-8707-477F-A85C-689C18211324}" type="slidenum">
              <a:rPr lang="en-US" sz="1200" i="0">
                <a:latin typeface="Arial" charset="0"/>
              </a:rPr>
              <a:pPr algn="r"/>
              <a:t>10</a:t>
            </a:fld>
            <a:endParaRPr lang="en-US" sz="1200" i="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i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42291E-C0CC-4EB4-995B-D9A26A981CF8}" type="slidenum">
              <a:rPr lang="en-US" sz="1200" i="0">
                <a:latin typeface="Arial" charset="0"/>
              </a:rPr>
              <a:pPr algn="r"/>
              <a:t>11</a:t>
            </a:fld>
            <a:endParaRPr lang="en-US" sz="1200" i="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i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5E59C6-F67B-4CE8-AE2F-1A85F9DB8581}" type="slidenum">
              <a:rPr lang="en-US" sz="1200" i="0">
                <a:latin typeface="Arial" charset="0"/>
              </a:rPr>
              <a:pPr algn="r"/>
              <a:t>12</a:t>
            </a:fld>
            <a:endParaRPr lang="en-US" sz="1200" i="0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i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334F0-7003-48CE-A223-B28F638135C2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01AAD8-F091-45E5-A413-9420ECB94651}" type="slidenum">
              <a:rPr lang="en-US" sz="1200" i="0">
                <a:latin typeface="Arial" charset="0"/>
              </a:rPr>
              <a:pPr algn="r"/>
              <a:t>3</a:t>
            </a:fld>
            <a:endParaRPr lang="en-US" sz="1200" i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E0CEF-240A-4172-831E-4D36826A0367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i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E_PP_background3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0" descr="USH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i="0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 i="0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 i="0">
                <a:solidFill>
                  <a:srgbClr val="B3F1FF"/>
                </a:solidFill>
                <a:latin typeface="Arial" charset="0"/>
                <a:cs typeface="+mn-cs"/>
              </a:rPr>
              <a:t>Culture of the 1930s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PE_PP_background3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0" descr="USH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i="0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 i="0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 i="0">
                <a:solidFill>
                  <a:srgbClr val="B3F1FF"/>
                </a:solidFill>
                <a:latin typeface="Arial" charset="0"/>
                <a:cs typeface="+mn-cs"/>
              </a:rPr>
              <a:t>Culture of the 1930s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/>
              <a:t>Objectives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216025" y="1828800"/>
            <a:ext cx="6977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eaLnBrk="0" hangingPunct="0">
              <a:spcAft>
                <a:spcPct val="80000"/>
              </a:spcAft>
              <a:buFontTx/>
              <a:buChar char="•"/>
            </a:pPr>
            <a:r>
              <a:rPr lang="en-US" sz="2200" i="0"/>
              <a:t>Trace the growth of radio and the movies in the 1930s and the changes in popular culture.</a:t>
            </a:r>
          </a:p>
          <a:p>
            <a:pPr marL="288925" indent="-288925" eaLnBrk="0" hangingPunct="0">
              <a:spcAft>
                <a:spcPct val="80000"/>
              </a:spcAft>
              <a:buFontTx/>
              <a:buChar char="•"/>
            </a:pPr>
            <a:r>
              <a:rPr lang="en-US" sz="2200" i="0"/>
              <a:t>Describe the major themes of literature in the New Deal era.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MCj023794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87475"/>
            <a:ext cx="134461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 descr="funny music note 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828800"/>
            <a:ext cx="11461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9" descr="musical note 1 dennis bo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563" y="3657600"/>
            <a:ext cx="450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 descr="musical note 3 dennis bo 01"/>
          <p:cNvPicPr>
            <a:picLocks noChangeAspect="1" noChangeArrowheads="1"/>
          </p:cNvPicPr>
          <p:nvPr/>
        </p:nvPicPr>
        <p:blipFill>
          <a:blip r:embed="rId6" cstate="print">
            <a:lum bright="34000"/>
          </a:blip>
          <a:srcRect/>
          <a:stretch>
            <a:fillRect/>
          </a:stretch>
        </p:blipFill>
        <p:spPr bwMode="auto">
          <a:xfrm>
            <a:off x="3048000" y="5029200"/>
            <a:ext cx="811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musical note 2 dennis bo 01"/>
          <p:cNvPicPr>
            <a:picLocks noChangeAspect="1" noChangeArrowheads="1"/>
          </p:cNvPicPr>
          <p:nvPr/>
        </p:nvPicPr>
        <p:blipFill>
          <a:blip r:embed="rId7" cstate="print">
            <a:lum bright="56000"/>
          </a:blip>
          <a:srcRect/>
          <a:stretch>
            <a:fillRect/>
          </a:stretch>
        </p:blipFill>
        <p:spPr bwMode="auto">
          <a:xfrm>
            <a:off x="7718425" y="3276600"/>
            <a:ext cx="739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funny music note 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313" y="4876800"/>
            <a:ext cx="11953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1447800" y="1295400"/>
            <a:ext cx="6686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b="1" i="0"/>
              <a:t>Music provided a happy diversion and a serious outlet for social concerns.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447800" y="2209800"/>
            <a:ext cx="3124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0033CC"/>
                </a:solidFill>
              </a:rPr>
              <a:t>“Swing” music</a:t>
            </a:r>
            <a:r>
              <a:rPr lang="en-US" i="0">
                <a:solidFill>
                  <a:srgbClr val="0066CC"/>
                </a:solidFill>
              </a:rPr>
              <a:t> </a:t>
            </a:r>
            <a:r>
              <a:rPr lang="en-US" i="0"/>
              <a:t>played by</a:t>
            </a:r>
            <a:r>
              <a:rPr lang="en-US" i="0">
                <a:solidFill>
                  <a:srgbClr val="0066CC"/>
                </a:solidFill>
              </a:rPr>
              <a:t> </a:t>
            </a:r>
            <a:r>
              <a:rPr lang="en-US" i="0">
                <a:solidFill>
                  <a:srgbClr val="0033CC"/>
                </a:solidFill>
              </a:rPr>
              <a:t>“big bands”</a:t>
            </a:r>
            <a:r>
              <a:rPr lang="en-US" i="0">
                <a:solidFill>
                  <a:srgbClr val="0066CC"/>
                </a:solidFill>
              </a:rPr>
              <a:t> </a:t>
            </a:r>
            <a:r>
              <a:rPr lang="en-US" i="0"/>
              <a:t>topped the charts.</a:t>
            </a:r>
          </a:p>
          <a:p>
            <a:pPr>
              <a:spcBef>
                <a:spcPct val="20000"/>
              </a:spcBef>
            </a:pPr>
            <a:endParaRPr lang="en-US" i="0"/>
          </a:p>
          <a:p>
            <a:pPr>
              <a:spcBef>
                <a:spcPct val="20000"/>
              </a:spcBef>
            </a:pPr>
            <a:endParaRPr lang="en-US" i="0"/>
          </a:p>
          <a:p>
            <a:pPr>
              <a:spcBef>
                <a:spcPct val="20000"/>
              </a:spcBef>
            </a:pPr>
            <a:r>
              <a:rPr lang="en-US" i="0">
                <a:solidFill>
                  <a:srgbClr val="0033CC"/>
                </a:solidFill>
              </a:rPr>
              <a:t>Latin music</a:t>
            </a:r>
            <a:r>
              <a:rPr lang="en-US" i="0"/>
              <a:t> and dances like the rumba and the samba were popular.</a:t>
            </a:r>
          </a:p>
          <a:p>
            <a:pPr>
              <a:spcBef>
                <a:spcPct val="20000"/>
              </a:spcBef>
            </a:pPr>
            <a:endParaRPr lang="en-US" i="0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4724400" y="2209800"/>
            <a:ext cx="29718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/>
              <a:t>The </a:t>
            </a:r>
            <a:r>
              <a:rPr lang="en-US" i="0">
                <a:solidFill>
                  <a:srgbClr val="0033CC"/>
                </a:solidFill>
              </a:rPr>
              <a:t>folk singer</a:t>
            </a:r>
            <a:r>
              <a:rPr lang="en-US" i="0"/>
              <a:t> Leadbelly described the harsh lives of  African Americans. </a:t>
            </a:r>
            <a:endParaRPr lang="en-US"/>
          </a:p>
          <a:p>
            <a:pPr>
              <a:spcBef>
                <a:spcPct val="20000"/>
              </a:spcBef>
            </a:pPr>
            <a:endParaRPr lang="en-US" i="0"/>
          </a:p>
          <a:p>
            <a:pPr>
              <a:spcBef>
                <a:spcPct val="20000"/>
              </a:spcBef>
            </a:pPr>
            <a:r>
              <a:rPr lang="en-US" i="0"/>
              <a:t>Woodie Guthrie wrote  </a:t>
            </a:r>
            <a:r>
              <a:rPr lang="en-US" i="0">
                <a:solidFill>
                  <a:srgbClr val="0033CC"/>
                </a:solidFill>
              </a:rPr>
              <a:t>ballads</a:t>
            </a:r>
            <a:r>
              <a:rPr lang="en-US" i="0"/>
              <a:t> about the Dust Bowl and the Okies.</a:t>
            </a:r>
          </a:p>
        </p:txBody>
      </p:sp>
      <p:cxnSp>
        <p:nvCxnSpPr>
          <p:cNvPr id="13323" name="Straight Connector 13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2743200" cy="0"/>
          </a:xfrm>
          <a:prstGeom prst="line">
            <a:avLst/>
          </a:prstGeom>
          <a:noFill/>
          <a:ln w="9525" algn="ctr">
            <a:solidFill>
              <a:srgbClr val="666699"/>
            </a:solidFill>
            <a:round/>
            <a:headEnd/>
            <a:tailEnd/>
          </a:ln>
        </p:spPr>
      </p:cxnSp>
      <p:pic>
        <p:nvPicPr>
          <p:cNvPr id="14351" name="Picture 15" descr="MCj023415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3897313"/>
            <a:ext cx="183515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Line 18"/>
          <p:cNvSpPr>
            <a:spLocks noChangeShapeType="1"/>
          </p:cNvSpPr>
          <p:nvPr/>
        </p:nvSpPr>
        <p:spPr bwMode="auto">
          <a:xfrm>
            <a:off x="1600200" y="3657600"/>
            <a:ext cx="5867400" cy="0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1295400"/>
            <a:ext cx="7391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0"/>
              <a:t>During the New Deal, the federal government provided funding for the arts for the first time in history.</a:t>
            </a:r>
          </a:p>
        </p:txBody>
      </p:sp>
      <p:pic>
        <p:nvPicPr>
          <p:cNvPr id="14339" name="Picture 6" descr="brush n pal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819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66800" y="2743200"/>
            <a:ext cx="6858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0"/>
              <a:t>The </a:t>
            </a:r>
            <a:r>
              <a:rPr lang="en-US" sz="2200" b="1" i="0">
                <a:solidFill>
                  <a:srgbClr val="FF0000"/>
                </a:solidFill>
              </a:rPr>
              <a:t>Federal Art Project,</a:t>
            </a:r>
            <a:r>
              <a:rPr lang="en-US" sz="2200" i="0"/>
              <a:t> </a:t>
            </a:r>
            <a:r>
              <a:rPr lang="en-US" sz="2200" i="0">
                <a:solidFill>
                  <a:srgbClr val="0033CC"/>
                </a:solidFill>
              </a:rPr>
              <a:t>Federal Writers’ Project, </a:t>
            </a:r>
            <a:r>
              <a:rPr lang="en-US" sz="2200" i="0"/>
              <a:t>and</a:t>
            </a:r>
            <a:r>
              <a:rPr lang="en-US" sz="2200" i="0">
                <a:solidFill>
                  <a:srgbClr val="0033CC"/>
                </a:solidFill>
              </a:rPr>
              <a:t> Federal Theater Project</a:t>
            </a:r>
            <a:r>
              <a:rPr lang="en-US" sz="2200" i="0">
                <a:solidFill>
                  <a:srgbClr val="0070C0"/>
                </a:solidFill>
              </a:rPr>
              <a:t> </a:t>
            </a:r>
            <a:r>
              <a:rPr lang="en-US" sz="2200" i="0"/>
              <a:t>were all funded by the WPA.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4343400"/>
            <a:ext cx="4800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0">
                <a:solidFill>
                  <a:srgbClr val="0033CC"/>
                </a:solidFill>
              </a:rPr>
              <a:t>WPA writers created a series </a:t>
            </a:r>
            <a:br>
              <a:rPr lang="en-US" sz="2200" i="0">
                <a:solidFill>
                  <a:srgbClr val="0033CC"/>
                </a:solidFill>
              </a:rPr>
            </a:br>
            <a:r>
              <a:rPr lang="en-US" sz="2200" i="0">
                <a:solidFill>
                  <a:srgbClr val="0033CC"/>
                </a:solidFill>
              </a:rPr>
              <a:t>of state guidebooks</a:t>
            </a:r>
            <a:r>
              <a:rPr lang="en-US" sz="2200" i="0">
                <a:solidFill>
                  <a:srgbClr val="0070C0"/>
                </a:solidFill>
              </a:rPr>
              <a:t> </a:t>
            </a:r>
            <a:r>
              <a:rPr lang="en-US" sz="2200" i="0"/>
              <a:t>that </a:t>
            </a:r>
          </a:p>
          <a:p>
            <a:r>
              <a:rPr lang="en-US" sz="2200" i="0"/>
              <a:t>recorded the nation’s history </a:t>
            </a:r>
          </a:p>
          <a:p>
            <a:r>
              <a:rPr lang="en-US" sz="2200" i="0"/>
              <a:t>and folklore.</a:t>
            </a:r>
            <a:endParaRPr lang="en-US" sz="2200" b="1" i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3048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0">
                <a:solidFill>
                  <a:srgbClr val="0033CC"/>
                </a:solidFill>
              </a:rPr>
              <a:t>Artists</a:t>
            </a:r>
            <a:r>
              <a:rPr lang="en-US" sz="2200" i="0"/>
              <a:t> painted giant</a:t>
            </a:r>
            <a:r>
              <a:rPr lang="en-US" sz="2200" b="1" i="0"/>
              <a:t> </a:t>
            </a:r>
            <a:r>
              <a:rPr lang="en-US" sz="2200" b="1" i="0">
                <a:solidFill>
                  <a:srgbClr val="FF0000"/>
                </a:solidFill>
              </a:rPr>
              <a:t>murals</a:t>
            </a:r>
            <a:r>
              <a:rPr lang="en-US" sz="2200" b="1" i="0"/>
              <a:t> </a:t>
            </a:r>
            <a:r>
              <a:rPr lang="en-US" sz="2200" i="0"/>
              <a:t>in public buildings across the nation. 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219200" y="3276600"/>
            <a:ext cx="3063875" cy="2436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0">
                <a:solidFill>
                  <a:srgbClr val="0033CC"/>
                </a:solidFill>
              </a:rPr>
              <a:t>Photographers </a:t>
            </a:r>
            <a:r>
              <a:rPr lang="en-US" sz="2200" i="0"/>
              <a:t>like </a:t>
            </a:r>
            <a:r>
              <a:rPr lang="en-US" sz="2200" b="1" i="0">
                <a:solidFill>
                  <a:srgbClr val="FF0000"/>
                </a:solidFill>
              </a:rPr>
              <a:t>Dorothea Lange</a:t>
            </a:r>
            <a:r>
              <a:rPr lang="en-US" sz="2200" i="0"/>
              <a:t> created powerful images of impoverished farmers and migrant workers.</a:t>
            </a:r>
          </a:p>
        </p:txBody>
      </p:sp>
      <p:pic>
        <p:nvPicPr>
          <p:cNvPr id="15364" name="Picture 8" descr="hsus_ch22_s4_WPA_m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3167063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 descr="hsus_ch22_s4_WPA_m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438525"/>
            <a:ext cx="1603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105400" y="2438400"/>
            <a:ext cx="2895600" cy="109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0"/>
              <a:t>This led to a drop in congressional funding.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5400000" flipH="1">
            <a:off x="1562100" y="800100"/>
            <a:ext cx="2514600" cy="4267200"/>
          </a:xfrm>
          <a:prstGeom prst="upArrowCallout">
            <a:avLst>
              <a:gd name="adj1" fmla="val 19815"/>
              <a:gd name="adj2" fmla="val 20972"/>
              <a:gd name="adj3" fmla="val 22021"/>
              <a:gd name="adj4" fmla="val 81111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2200" i="0">
              <a:latin typeface="Verdana" pitchFamily="34" charset="0"/>
              <a:cs typeface="+mn-cs"/>
            </a:endParaRPr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2819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0"/>
              <a:t>Critics charged that the Federal Art programs were</a:t>
            </a:r>
            <a:r>
              <a:rPr lang="en-US" sz="2200" i="0">
                <a:solidFill>
                  <a:srgbClr val="0066CC"/>
                </a:solidFill>
              </a:rPr>
              <a:t> </a:t>
            </a:r>
            <a:r>
              <a:rPr lang="en-US" sz="2200" i="0">
                <a:solidFill>
                  <a:srgbClr val="0033CC"/>
                </a:solidFill>
              </a:rPr>
              <a:t>promoting radical or communist views. 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33400" y="4738688"/>
            <a:ext cx="6477000" cy="1128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 i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85800" y="4800600"/>
            <a:ext cx="62484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/>
              <a:t>Though its funding was cut, the Federal Art programs</a:t>
            </a:r>
            <a:r>
              <a:rPr lang="en-US" b="1" i="0">
                <a:solidFill>
                  <a:srgbClr val="FF0000"/>
                </a:solidFill>
              </a:rPr>
              <a:t> </a:t>
            </a:r>
            <a:r>
              <a:rPr lang="en-US" i="0"/>
              <a:t>set a </a:t>
            </a:r>
            <a:r>
              <a:rPr lang="en-US" i="0">
                <a:solidFill>
                  <a:srgbClr val="0033CC"/>
                </a:solidFill>
              </a:rPr>
              <a:t>precedent for future funding</a:t>
            </a:r>
            <a:r>
              <a:rPr lang="en-US" i="0"/>
              <a:t> of the arts and humanities.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7" grpId="0" animBg="1"/>
      <p:bldP spid="5" grpId="0" animBg="1"/>
      <p:bldP spid="174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sus_ch22_s4_Boo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91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i="0"/>
              <a:t>Depression-era writers reflected the concerns of Americans from all walks of life.</a:t>
            </a:r>
            <a:endParaRPr lang="en-US" sz="2200" i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-420000">
            <a:off x="665163" y="2882900"/>
            <a:ext cx="2182812" cy="2516188"/>
          </a:xfrm>
          <a:prstGeom prst="rect">
            <a:avLst/>
          </a:prstGeom>
          <a:gradFill rotWithShape="1">
            <a:gsLst>
              <a:gs pos="0">
                <a:srgbClr val="E8D1FF"/>
              </a:gs>
              <a:gs pos="50000">
                <a:srgbClr val="CC99FF"/>
              </a:gs>
              <a:gs pos="100000">
                <a:srgbClr val="E8D1FF"/>
              </a:gs>
            </a:gsLst>
            <a:lin ang="2700000" scaled="1"/>
          </a:gradFill>
          <a:ln w="25400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i="0"/>
              <a:t>In </a:t>
            </a:r>
            <a:r>
              <a:rPr lang="en-US"/>
              <a:t>The Grapes of Wrath</a:t>
            </a:r>
            <a:r>
              <a:rPr lang="en-US" i="0"/>
              <a:t>, </a:t>
            </a:r>
            <a:r>
              <a:rPr lang="en-US" b="1" i="0">
                <a:solidFill>
                  <a:srgbClr val="FF0000"/>
                </a:solidFill>
              </a:rPr>
              <a:t>John Steinbeck</a:t>
            </a:r>
            <a:r>
              <a:rPr lang="en-US" i="0"/>
              <a:t> told the story of an Okie family escaping the Dust Bowl.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-1600200" y="448786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 rot="-420000">
            <a:off x="6623050" y="2816225"/>
            <a:ext cx="2127250" cy="2052638"/>
          </a:xfrm>
          <a:prstGeom prst="rect">
            <a:avLst/>
          </a:prstGeom>
          <a:gradFill rotWithShape="1">
            <a:gsLst>
              <a:gs pos="0">
                <a:srgbClr val="E8D1FF"/>
              </a:gs>
              <a:gs pos="50000">
                <a:srgbClr val="CC99FF"/>
              </a:gs>
              <a:gs pos="100000">
                <a:srgbClr val="E8D1FF"/>
              </a:gs>
            </a:gsLst>
            <a:lin ang="2700000" scaled="1"/>
          </a:gradFill>
          <a:ln w="25400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b="1" i="0">
                <a:solidFill>
                  <a:srgbClr val="FF0000"/>
                </a:solidFill>
              </a:rPr>
              <a:t>Lillian Hellman</a:t>
            </a:r>
            <a:r>
              <a:rPr lang="en-US" i="0">
                <a:solidFill>
                  <a:srgbClr val="FF0000"/>
                </a:solidFill>
              </a:rPr>
              <a:t>   </a:t>
            </a:r>
          </a:p>
          <a:p>
            <a:r>
              <a:rPr lang="en-US" i="0"/>
              <a:t>portrayed strong women in her plays.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 rot="-420000">
            <a:off x="3622675" y="2971800"/>
            <a:ext cx="2182813" cy="2052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CD4BC"/>
              </a:gs>
            </a:gsLst>
            <a:lin ang="2700000" scaled="1"/>
          </a:gradFill>
          <a:ln w="25400" algn="ctr">
            <a:solidFill>
              <a:srgbClr val="D86B28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i="0"/>
              <a:t>In </a:t>
            </a:r>
            <a:r>
              <a:rPr lang="en-US"/>
              <a:t>Native Son,</a:t>
            </a:r>
            <a:r>
              <a:rPr lang="en-US" i="0"/>
              <a:t> </a:t>
            </a:r>
            <a:r>
              <a:rPr lang="en-US" i="0">
                <a:solidFill>
                  <a:srgbClr val="0033CC"/>
                </a:solidFill>
              </a:rPr>
              <a:t>Richard Wright</a:t>
            </a:r>
            <a:r>
              <a:rPr lang="en-US" i="0"/>
              <a:t> explored racial prejudice. </a:t>
            </a:r>
          </a:p>
          <a:p>
            <a:pPr>
              <a:spcBef>
                <a:spcPct val="20000"/>
              </a:spcBef>
            </a:pPr>
            <a:endParaRPr lang="en-US" i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4" name="Picture 18" descr="husu_ch22_s4_com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25800"/>
            <a:ext cx="121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xplosion 1 5"/>
          <p:cNvSpPr>
            <a:spLocks noChangeArrowheads="1"/>
          </p:cNvSpPr>
          <p:nvPr/>
        </p:nvSpPr>
        <p:spPr bwMode="auto">
          <a:xfrm>
            <a:off x="1066800" y="1219200"/>
            <a:ext cx="7086600" cy="4267200"/>
          </a:xfrm>
          <a:prstGeom prst="irregularSeal1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200" i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667000" y="2500313"/>
            <a:ext cx="3714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600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POW!</a:t>
            </a:r>
          </a:p>
        </p:txBody>
      </p:sp>
      <p:pic>
        <p:nvPicPr>
          <p:cNvPr id="19468" name="Picture 12" descr="hsus_ch22_s4_Fist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893">
            <a:off x="4343400" y="3657600"/>
            <a:ext cx="205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hsus_ch22_s4_FistLef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53625">
            <a:off x="2971800" y="3609975"/>
            <a:ext cx="205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219200" y="1828800"/>
            <a:ext cx="6858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 i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47800" y="18288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0"/>
              <a:t>Comic strips and comic books also were very popular.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81200" y="2971800"/>
            <a:ext cx="3352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200" i="0"/>
          </a:p>
          <a:p>
            <a:pPr marL="571500" lvl="1" indent="-279400">
              <a:buFontTx/>
              <a:buChar char="•"/>
            </a:pPr>
            <a:r>
              <a:rPr lang="en-US" sz="2200"/>
              <a:t>Flash Gordon</a:t>
            </a:r>
          </a:p>
          <a:p>
            <a:pPr marL="571500" lvl="1" indent="-279400">
              <a:buFontTx/>
              <a:buChar char="•"/>
            </a:pPr>
            <a:endParaRPr lang="en-US" sz="2200"/>
          </a:p>
          <a:p>
            <a:pPr marL="571500" lvl="1" indent="-279400">
              <a:buFontTx/>
              <a:buChar char="•"/>
            </a:pPr>
            <a:r>
              <a:rPr lang="en-US" sz="2200"/>
              <a:t>Dick Tracy </a:t>
            </a:r>
          </a:p>
          <a:p>
            <a:pPr marL="571500" lvl="1" indent="-279400">
              <a:buFontTx/>
              <a:buChar char="•"/>
            </a:pPr>
            <a:endParaRPr lang="en-US" sz="2200"/>
          </a:p>
          <a:p>
            <a:pPr marL="571500" lvl="1" indent="-279400">
              <a:buFontTx/>
              <a:buChar char="•"/>
            </a:pPr>
            <a:r>
              <a:rPr lang="en-US" sz="2200"/>
              <a:t>Superman</a:t>
            </a:r>
            <a:endParaRPr lang="en-US" sz="2200" i="0"/>
          </a:p>
        </p:txBody>
      </p:sp>
      <p:sp>
        <p:nvSpPr>
          <p:cNvPr id="19471" name="Text Box 2"/>
          <p:cNvSpPr txBox="1">
            <a:spLocks noChangeArrowheads="1"/>
          </p:cNvSpPr>
          <p:nvPr/>
        </p:nvSpPr>
        <p:spPr bwMode="auto">
          <a:xfrm>
            <a:off x="4343400" y="2971800"/>
            <a:ext cx="33528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200" i="0"/>
          </a:p>
          <a:p>
            <a:pPr marL="280988" lvl="1" indent="11113"/>
            <a:r>
              <a:rPr lang="en-US" sz="2200" i="0">
                <a:solidFill>
                  <a:srgbClr val="0033CC"/>
                </a:solidFill>
              </a:rPr>
              <a:t>Science Fiction</a:t>
            </a:r>
          </a:p>
          <a:p>
            <a:pPr marL="280988" lvl="1" indent="11113"/>
            <a:endParaRPr lang="en-US" sz="2200" i="0">
              <a:solidFill>
                <a:srgbClr val="0033CC"/>
              </a:solidFill>
            </a:endParaRPr>
          </a:p>
          <a:p>
            <a:pPr marL="280988" lvl="1" indent="11113"/>
            <a:r>
              <a:rPr lang="en-US" sz="2200" i="0">
                <a:solidFill>
                  <a:srgbClr val="0033CC"/>
                </a:solidFill>
              </a:rPr>
              <a:t>Detective Story</a:t>
            </a:r>
          </a:p>
          <a:p>
            <a:pPr marL="280988" lvl="1" indent="11113"/>
            <a:endParaRPr lang="en-US" sz="2200" i="0">
              <a:solidFill>
                <a:srgbClr val="0033CC"/>
              </a:solidFill>
            </a:endParaRPr>
          </a:p>
          <a:p>
            <a:pPr marL="280988" lvl="1" indent="11113"/>
            <a:r>
              <a:rPr lang="en-US" sz="2200" i="0">
                <a:solidFill>
                  <a:srgbClr val="0033CC"/>
                </a:solidFill>
              </a:rPr>
              <a:t>The first great superhero comic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463" grpId="0"/>
      <p:bldP spid="19463" grpId="1"/>
      <p:bldP spid="5" grpId="0" animBg="1"/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785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914400" y="1828800"/>
            <a:ext cx="76200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40000"/>
              </a:spcAft>
              <a:buSzPct val="80000"/>
              <a:buFont typeface="Verdana" pitchFamily="1" charset="0"/>
              <a:buChar char="•"/>
            </a:pPr>
            <a:r>
              <a:rPr lang="en-US" sz="2200" b="1">
                <a:solidFill>
                  <a:srgbClr val="FF0000"/>
                </a:solidFill>
              </a:rPr>
              <a:t>The Wizard of Oz</a:t>
            </a:r>
            <a:r>
              <a:rPr lang="en-US" sz="2200" b="1"/>
              <a:t> </a:t>
            </a:r>
            <a:r>
              <a:rPr lang="en-US" sz="2200" b="1" i="0"/>
              <a:t>–</a:t>
            </a:r>
            <a:r>
              <a:rPr lang="en-US" sz="2200" i="0"/>
              <a:t> popular depression-era film that promised dreams really can come true</a:t>
            </a:r>
          </a:p>
          <a:p>
            <a:pPr marL="228600" indent="-228600">
              <a:spcAft>
                <a:spcPct val="40000"/>
              </a:spcAft>
              <a:buSzPct val="80000"/>
              <a:buFont typeface="Verdana" pitchFamily="1" charset="0"/>
              <a:buChar char="•"/>
            </a:pPr>
            <a:r>
              <a:rPr lang="en-US" sz="2200" b="1" i="0">
                <a:solidFill>
                  <a:srgbClr val="FF0000"/>
                </a:solidFill>
              </a:rPr>
              <a:t>Frank Capra</a:t>
            </a:r>
            <a:r>
              <a:rPr lang="en-US" sz="2200" b="1" i="0"/>
              <a:t> –</a:t>
            </a:r>
            <a:r>
              <a:rPr lang="en-US" sz="2200" i="0"/>
              <a:t> director whose films celebrated American idealism and the triumph of the common man over adversity</a:t>
            </a:r>
          </a:p>
          <a:p>
            <a:pPr marL="228600" indent="-228600">
              <a:spcAft>
                <a:spcPct val="40000"/>
              </a:spcAft>
              <a:buSzPct val="80000"/>
              <a:buFont typeface="Verdana" pitchFamily="1" charset="0"/>
              <a:buChar char="•"/>
            </a:pPr>
            <a:r>
              <a:rPr lang="en-US" sz="2200" b="1">
                <a:solidFill>
                  <a:srgbClr val="FF0000"/>
                </a:solidFill>
              </a:rPr>
              <a:t>War of the Worlds</a:t>
            </a:r>
            <a:r>
              <a:rPr lang="en-US" sz="2200" b="1" i="0"/>
              <a:t> –</a:t>
            </a:r>
            <a:r>
              <a:rPr lang="en-US" sz="2200" i="0"/>
              <a:t> 1938 radio drama that was so realistic many people feared that Martians were actually invading</a:t>
            </a:r>
          </a:p>
          <a:p>
            <a:pPr marL="228600" indent="-228600">
              <a:spcAft>
                <a:spcPct val="40000"/>
              </a:spcAft>
              <a:buSzPct val="80000"/>
              <a:buFont typeface="Verdana" pitchFamily="1" charset="0"/>
              <a:buChar char="•"/>
            </a:pPr>
            <a:r>
              <a:rPr lang="en-US" sz="2200" b="1" i="0">
                <a:solidFill>
                  <a:srgbClr val="FF0000"/>
                </a:solidFill>
              </a:rPr>
              <a:t>Federal Art Project</a:t>
            </a:r>
            <a:r>
              <a:rPr lang="en-US" sz="2200" b="1" i="0"/>
              <a:t> –</a:t>
            </a:r>
            <a:r>
              <a:rPr lang="en-US" sz="2200" i="0"/>
              <a:t> branch of the WPA that hired artists to create artworks for public buildings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785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/>
              <a:t>Terms and People</a:t>
            </a:r>
            <a:r>
              <a:rPr lang="en-US" sz="2400" b="1" i="0"/>
              <a:t> </a:t>
            </a:r>
            <a:r>
              <a:rPr lang="en-US" sz="1800" i="0"/>
              <a:t>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914400" y="1752600"/>
            <a:ext cx="76200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40000"/>
              </a:spcAft>
              <a:buSzPct val="80000"/>
              <a:buFontTx/>
              <a:buChar char="•"/>
            </a:pPr>
            <a:r>
              <a:rPr lang="en-US" sz="2200" b="1" i="0">
                <a:solidFill>
                  <a:srgbClr val="FF0000"/>
                </a:solidFill>
              </a:rPr>
              <a:t>mural </a:t>
            </a:r>
            <a:r>
              <a:rPr lang="en-US" sz="2200" b="1" i="0"/>
              <a:t>–</a:t>
            </a:r>
            <a:r>
              <a:rPr lang="en-US" sz="2200" i="0"/>
              <a:t> large picture painted directly on a wall or ceiling</a:t>
            </a:r>
          </a:p>
          <a:p>
            <a:pPr marL="228600" indent="-228600">
              <a:spcAft>
                <a:spcPct val="40000"/>
              </a:spcAft>
              <a:buSzPct val="80000"/>
              <a:buFontTx/>
              <a:buChar char="•"/>
            </a:pPr>
            <a:r>
              <a:rPr lang="en-US" sz="2200" b="1" i="0">
                <a:solidFill>
                  <a:srgbClr val="FF0000"/>
                </a:solidFill>
              </a:rPr>
              <a:t>Dorothea Lange</a:t>
            </a:r>
            <a:r>
              <a:rPr lang="en-US" sz="2200" b="1" i="0"/>
              <a:t> –</a:t>
            </a:r>
            <a:r>
              <a:rPr lang="en-US" sz="2200" i="0"/>
              <a:t> FSA photographer who helped document the plight of America’s farmers</a:t>
            </a:r>
          </a:p>
          <a:p>
            <a:pPr marL="228600" indent="-228600">
              <a:spcAft>
                <a:spcPct val="40000"/>
              </a:spcAft>
              <a:buSzPct val="80000"/>
              <a:buFontTx/>
              <a:buChar char="•"/>
            </a:pPr>
            <a:r>
              <a:rPr lang="en-US" sz="2200" b="1" i="0">
                <a:solidFill>
                  <a:srgbClr val="FF0000"/>
                </a:solidFill>
              </a:rPr>
              <a:t>John Steinbeck</a:t>
            </a:r>
            <a:r>
              <a:rPr lang="en-US" sz="2200" b="1" i="0"/>
              <a:t> –</a:t>
            </a:r>
            <a:r>
              <a:rPr lang="en-US" sz="2200" i="0"/>
              <a:t> author whose depression-era classic </a:t>
            </a:r>
            <a:r>
              <a:rPr lang="en-US" sz="2200"/>
              <a:t>The Grapes of Wrath</a:t>
            </a:r>
            <a:r>
              <a:rPr lang="en-US" sz="2200" i="0"/>
              <a:t> tells the story of a family trying to escape the Dust Bowl </a:t>
            </a:r>
          </a:p>
          <a:p>
            <a:pPr marL="228600" indent="-228600">
              <a:spcAft>
                <a:spcPct val="40000"/>
              </a:spcAft>
              <a:buSzPct val="80000"/>
              <a:buFontTx/>
              <a:buChar char="•"/>
            </a:pPr>
            <a:r>
              <a:rPr lang="en-US" sz="2200" b="1" i="0">
                <a:solidFill>
                  <a:srgbClr val="FF0000"/>
                </a:solidFill>
              </a:rPr>
              <a:t>Lillian Hellman</a:t>
            </a:r>
            <a:r>
              <a:rPr lang="en-US" sz="2200" b="1" i="0"/>
              <a:t> –</a:t>
            </a:r>
            <a:r>
              <a:rPr lang="en-US" sz="2200" i="0"/>
              <a:t> playwright whose works featured strong roles for women and socially conscious subject matter</a:t>
            </a:r>
            <a:endParaRPr 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692275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/>
              <a:t>How did the men and women of the depression find relief from their hardships in the popular culture?</a:t>
            </a:r>
            <a:r>
              <a:rPr lang="en-US" sz="2200" b="1" i="0"/>
              <a:t> </a:t>
            </a:r>
          </a:p>
        </p:txBody>
      </p:sp>
      <p:sp>
        <p:nvSpPr>
          <p:cNvPr id="136195" name="Rectangle 12"/>
          <p:cNvSpPr>
            <a:spLocks noChangeArrowheads="1"/>
          </p:cNvSpPr>
          <p:nvPr/>
        </p:nvSpPr>
        <p:spPr bwMode="auto">
          <a:xfrm>
            <a:off x="1216025" y="3292475"/>
            <a:ext cx="6629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i="0"/>
              <a:t>Entertainment helped Americans struggling to survive the depression escape their worries—at least for a time.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16025" y="4740275"/>
            <a:ext cx="6553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0"/>
              <a:t>Federal support for the arts added to the era’s rich cultural heritage.</a:t>
            </a:r>
          </a:p>
        </p:txBody>
      </p:sp>
      <p:pic>
        <p:nvPicPr>
          <p:cNvPr id="7173" name="Picture 5" descr="HSUS09_EQ_logo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bldLvl="2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85800" y="1692275"/>
            <a:ext cx="3505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 i="0"/>
              <a:t>Entertainment was big business during the 1930s. </a:t>
            </a:r>
          </a:p>
          <a:p>
            <a:pPr eaLnBrk="0" hangingPunct="0"/>
            <a:endParaRPr lang="en-US" sz="2200" b="1" i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95800" y="4846638"/>
            <a:ext cx="4343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i="0"/>
              <a:t>Movies, radio, and music </a:t>
            </a:r>
            <a:r>
              <a:rPr lang="en-US" sz="2200" i="0">
                <a:solidFill>
                  <a:srgbClr val="0033CC"/>
                </a:solidFill>
              </a:rPr>
              <a:t>reflected the mood of the country.</a:t>
            </a:r>
          </a:p>
        </p:txBody>
      </p:sp>
      <p:pic>
        <p:nvPicPr>
          <p:cNvPr id="8202" name="Picture 10" descr="MPj040065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7175"/>
            <a:ext cx="39020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hsus_ch22_s4_OldRadi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838" y="4038600"/>
            <a:ext cx="180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shus_ch22_s4_30sDanc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9850" y="3200400"/>
            <a:ext cx="1657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49" name="Picture 41" descr="Opera 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00"/>
            <a:ext cx="31257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 rot="10792560" flipH="1">
            <a:off x="762000" y="1295400"/>
            <a:ext cx="7391400" cy="1844675"/>
          </a:xfrm>
          <a:prstGeom prst="upArrowCallout">
            <a:avLst>
              <a:gd name="adj1" fmla="val 45745"/>
              <a:gd name="adj2" fmla="val 4236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200" i="0">
              <a:latin typeface="Arial" charset="0"/>
              <a:cs typeface="+mn-cs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219200" y="149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i="0"/>
              <a:t>Most Americans went to the movies to escape their worries.</a:t>
            </a:r>
            <a:endParaRPr lang="en-US" sz="2200" i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676400" y="3429000"/>
            <a:ext cx="420687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ct val="30000"/>
              </a:spcAft>
              <a:buFontTx/>
              <a:buChar char="•"/>
            </a:pPr>
            <a:r>
              <a:rPr lang="en-US" sz="2200" b="1">
                <a:solidFill>
                  <a:srgbClr val="FF0000"/>
                </a:solidFill>
              </a:rPr>
              <a:t>The Wizard of Oz</a:t>
            </a:r>
          </a:p>
          <a:p>
            <a:pPr marL="231775" indent="-231775">
              <a:spcAft>
                <a:spcPct val="30000"/>
              </a:spcAft>
              <a:buFontTx/>
              <a:buChar char="•"/>
            </a:pPr>
            <a:r>
              <a:rPr lang="en-US" sz="2200"/>
              <a:t>Snow White and the Seven Dwarfs</a:t>
            </a:r>
          </a:p>
          <a:p>
            <a:pPr marL="231775" indent="-231775">
              <a:spcAft>
                <a:spcPct val="30000"/>
              </a:spcAft>
              <a:buFontTx/>
              <a:buChar char="•"/>
            </a:pPr>
            <a:r>
              <a:rPr lang="en-US" sz="2200"/>
              <a:t>Frankenstein</a:t>
            </a:r>
          </a:p>
          <a:p>
            <a:pPr marL="231775" indent="-231775">
              <a:spcAft>
                <a:spcPct val="30000"/>
              </a:spcAft>
              <a:buFontTx/>
              <a:buChar char="•"/>
            </a:pPr>
            <a:r>
              <a:rPr lang="en-US" sz="2200"/>
              <a:t>Top Hat</a:t>
            </a:r>
          </a:p>
          <a:p>
            <a:pPr marL="231775" indent="-231775">
              <a:spcAft>
                <a:spcPct val="30000"/>
              </a:spcAft>
              <a:buFontTx/>
              <a:buChar char="•"/>
            </a:pPr>
            <a:r>
              <a:rPr lang="en-US" sz="2200"/>
              <a:t>Gone with the Wind</a:t>
            </a:r>
          </a:p>
          <a:p>
            <a:pPr marL="231775" indent="-231775">
              <a:spcAft>
                <a:spcPct val="30000"/>
              </a:spcAft>
            </a:pPr>
            <a:endParaRPr 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685800" y="1447800"/>
            <a:ext cx="7620000" cy="1752600"/>
          </a:xfrm>
          <a:prstGeom prst="upArrowCallout">
            <a:avLst>
              <a:gd name="adj1" fmla="val 38969"/>
              <a:gd name="adj2" fmla="val 36091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200" i="0">
              <a:latin typeface="Arial" charset="0"/>
              <a:cs typeface="+mn-cs"/>
            </a:endParaRPr>
          </a:p>
        </p:txBody>
      </p:sp>
      <p:sp>
        <p:nvSpPr>
          <p:cNvPr id="10243" name="Text Box 18"/>
          <p:cNvSpPr txBox="1">
            <a:spLocks noChangeArrowheads="1"/>
          </p:cNvSpPr>
          <p:nvPr/>
        </p:nvSpPr>
        <p:spPr bwMode="auto">
          <a:xfrm>
            <a:off x="838200" y="15240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/>
              <a:t>In the early 1930s, </a:t>
            </a:r>
            <a:r>
              <a:rPr lang="en-US" i="0">
                <a:solidFill>
                  <a:srgbClr val="0033CC"/>
                </a:solidFill>
              </a:rPr>
              <a:t>gangster films</a:t>
            </a:r>
            <a:r>
              <a:rPr lang="en-US" i="0"/>
              <a:t> such as </a:t>
            </a:r>
            <a:r>
              <a:rPr lang="en-US"/>
              <a:t>Public Enemy</a:t>
            </a:r>
            <a:r>
              <a:rPr lang="en-US" i="0"/>
              <a:t> reflected the public’s </a:t>
            </a:r>
            <a:r>
              <a:rPr lang="en-US" i="0">
                <a:solidFill>
                  <a:srgbClr val="0033CC"/>
                </a:solidFill>
              </a:rPr>
              <a:t>distrust of government.</a:t>
            </a:r>
            <a:endParaRPr lang="en-US" i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792560" flipH="1">
            <a:off x="685800" y="3048000"/>
            <a:ext cx="7620000" cy="1881188"/>
          </a:xfrm>
          <a:prstGeom prst="upArrowCallout">
            <a:avLst>
              <a:gd name="adj1" fmla="val 37024"/>
              <a:gd name="adj2" fmla="val 34289"/>
              <a:gd name="adj3" fmla="val 24505"/>
              <a:gd name="adj4" fmla="val 61144"/>
            </a:avLst>
          </a:prstGeom>
          <a:gradFill rotWithShape="1">
            <a:gsLst>
              <a:gs pos="0">
                <a:srgbClr val="AFAF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200" i="0">
              <a:latin typeface="Arial" charset="0"/>
              <a:cs typeface="+mn-cs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7620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/>
              <a:t>As the New Deal restored confidence, films such as</a:t>
            </a:r>
          </a:p>
          <a:p>
            <a:r>
              <a:rPr lang="en-US" i="0"/>
              <a:t> </a:t>
            </a:r>
            <a:r>
              <a:rPr lang="en-US"/>
              <a:t>G-Men </a:t>
            </a:r>
            <a:r>
              <a:rPr lang="en-US" i="0"/>
              <a:t>began portraying </a:t>
            </a:r>
            <a:r>
              <a:rPr lang="en-US" i="0">
                <a:solidFill>
                  <a:srgbClr val="0033CC"/>
                </a:solidFill>
              </a:rPr>
              <a:t>government officials as heroes.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295400" y="5105400"/>
            <a:ext cx="6553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/>
              <a:t>Director </a:t>
            </a:r>
            <a:r>
              <a:rPr lang="en-US" b="1" i="0">
                <a:solidFill>
                  <a:srgbClr val="FF0000"/>
                </a:solidFill>
              </a:rPr>
              <a:t>Frank Capra </a:t>
            </a:r>
            <a:r>
              <a:rPr lang="en-US" i="0"/>
              <a:t>focused on the </a:t>
            </a:r>
            <a:r>
              <a:rPr lang="en-US" i="0">
                <a:solidFill>
                  <a:srgbClr val="0033CC"/>
                </a:solidFill>
              </a:rPr>
              <a:t>triumph of the common man over adversity</a:t>
            </a:r>
            <a:r>
              <a:rPr lang="en-US" i="0"/>
              <a:t> in such films as </a:t>
            </a:r>
            <a:r>
              <a:rPr lang="en-US"/>
              <a:t>Mr. Smith Goes to Washington.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284" grpId="0"/>
      <p:bldP spid="112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5257800" y="2362200"/>
            <a:ext cx="3429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200" i="0"/>
          </a:p>
          <a:p>
            <a:pPr marL="273050" lvl="1" indent="-273050">
              <a:spcAft>
                <a:spcPct val="50000"/>
              </a:spcAft>
              <a:buFontTx/>
              <a:buChar char="•"/>
            </a:pPr>
            <a:r>
              <a:rPr lang="en-US" sz="2200" i="0"/>
              <a:t>Radio networks such as NBC and CBS entertained millions.</a:t>
            </a:r>
          </a:p>
          <a:p>
            <a:pPr marL="273050" lvl="1" indent="-273050">
              <a:spcAft>
                <a:spcPct val="50000"/>
              </a:spcAft>
              <a:buFontTx/>
              <a:buChar char="•"/>
            </a:pPr>
            <a:r>
              <a:rPr lang="en-US" sz="2200" i="0"/>
              <a:t>People listened to</a:t>
            </a:r>
            <a:r>
              <a:rPr lang="en-US" sz="2200" i="0">
                <a:solidFill>
                  <a:srgbClr val="0070C0"/>
                </a:solidFill>
              </a:rPr>
              <a:t> </a:t>
            </a:r>
            <a:r>
              <a:rPr lang="en-US" sz="2200" i="0">
                <a:solidFill>
                  <a:srgbClr val="0033CC"/>
                </a:solidFill>
              </a:rPr>
              <a:t>comedy, drama, news,</a:t>
            </a:r>
            <a:r>
              <a:rPr lang="en-US" sz="2200" i="0"/>
              <a:t> and FDR’s </a:t>
            </a:r>
            <a:r>
              <a:rPr lang="en-US" sz="2200" i="0">
                <a:solidFill>
                  <a:srgbClr val="0033CC"/>
                </a:solidFill>
              </a:rPr>
              <a:t>fireside chats.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19200" y="1524000"/>
            <a:ext cx="6781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i="0"/>
              <a:t>Radio was a vital part of everyday life.</a:t>
            </a:r>
            <a:endParaRPr lang="en-US" sz="2200" i="0"/>
          </a:p>
        </p:txBody>
      </p:sp>
      <p:pic>
        <p:nvPicPr>
          <p:cNvPr id="11268" name="Picture 6" descr="hsus_ch022_s4_FamilyListeningRa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46101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98"/>
          <p:cNvSpPr txBox="1">
            <a:spLocks noChangeArrowheads="1"/>
          </p:cNvSpPr>
          <p:nvPr/>
        </p:nvSpPr>
        <p:spPr bwMode="auto">
          <a:xfrm>
            <a:off x="457200" y="3581400"/>
            <a:ext cx="3962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0">
                <a:solidFill>
                  <a:srgbClr val="0033CC"/>
                </a:solidFill>
              </a:rPr>
              <a:t>Orson Welles’</a:t>
            </a:r>
            <a:r>
              <a:rPr lang="en-US" sz="2200" i="0"/>
              <a:t> 1938 radio drama </a:t>
            </a:r>
            <a:r>
              <a:rPr lang="en-US" sz="2200" b="1">
                <a:solidFill>
                  <a:srgbClr val="FF0000"/>
                </a:solidFill>
              </a:rPr>
              <a:t>War of the Worlds</a:t>
            </a:r>
            <a:r>
              <a:rPr lang="en-US" sz="2200" i="0"/>
              <a:t> was so realistic that it caused a national panic when listeners thought that Martians were invading.</a:t>
            </a:r>
          </a:p>
        </p:txBody>
      </p:sp>
      <p:sp>
        <p:nvSpPr>
          <p:cNvPr id="12291" name="Text Box 199"/>
          <p:cNvSpPr txBox="1">
            <a:spLocks noChangeArrowheads="1"/>
          </p:cNvSpPr>
          <p:nvPr/>
        </p:nvSpPr>
        <p:spPr bwMode="auto">
          <a:xfrm>
            <a:off x="4648200" y="1524000"/>
            <a:ext cx="4114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/>
              <a:t>Radio </a:t>
            </a:r>
            <a:r>
              <a:rPr lang="en-US" sz="2200" i="0">
                <a:solidFill>
                  <a:srgbClr val="0033CC"/>
                </a:solidFill>
              </a:rPr>
              <a:t>disc jockeys</a:t>
            </a:r>
            <a:r>
              <a:rPr lang="en-US" sz="2200" i="0"/>
              <a:t> played the latest tunes on shows like </a:t>
            </a:r>
            <a:r>
              <a:rPr lang="en-US" sz="2200"/>
              <a:t>Your Hit Parade</a:t>
            </a:r>
            <a:r>
              <a:rPr lang="en-US" sz="2200" i="0"/>
              <a:t> and </a:t>
            </a:r>
            <a:r>
              <a:rPr lang="en-US" sz="2200"/>
              <a:t>Make Believe Ballroom</a:t>
            </a:r>
            <a:r>
              <a:rPr lang="en-US" sz="2200" i="0"/>
              <a:t>.</a:t>
            </a:r>
          </a:p>
        </p:txBody>
      </p:sp>
      <p:sp>
        <p:nvSpPr>
          <p:cNvPr id="12292" name="Line 200"/>
          <p:cNvSpPr>
            <a:spLocks noChangeShapeType="1"/>
          </p:cNvSpPr>
          <p:nvPr/>
        </p:nvSpPr>
        <p:spPr bwMode="auto">
          <a:xfrm>
            <a:off x="4495800" y="1676400"/>
            <a:ext cx="0" cy="3048000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3" name="Picture 208" descr="record vinyl 45 rpm record gerald g 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0"/>
            <a:ext cx="30575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hsus_ch22_s4_U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090613"/>
            <a:ext cx="25908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</TotalTime>
  <Words>674</Words>
  <Application>Microsoft Office PowerPoint</Application>
  <PresentationFormat>On-screen Show (4:3)</PresentationFormat>
  <Paragraphs>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Verdana</vt:lpstr>
      <vt:lpstr>Arial</vt:lpstr>
      <vt:lpstr>Arial Black</vt:lpstr>
      <vt:lpstr>1_Start</vt:lpstr>
      <vt:lpstr>Content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Sam Lewbel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Lewbel</dc:creator>
  <cp:lastModifiedBy>DPS</cp:lastModifiedBy>
  <cp:revision>105</cp:revision>
  <cp:lastPrinted>2008-05-21T18:42:16Z</cp:lastPrinted>
  <dcterms:created xsi:type="dcterms:W3CDTF">2008-12-06T15:26:32Z</dcterms:created>
  <dcterms:modified xsi:type="dcterms:W3CDTF">2016-01-14T13:30:47Z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